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AF93-9175-F54E-A94C-910E1B2BD3DA}" type="datetimeFigureOut">
              <a:rPr lang="en-US" smtClean="0"/>
              <a:pPr/>
              <a:t>2/26/10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1B0A-7649-4542-BD40-B9AE161243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AF93-9175-F54E-A94C-910E1B2BD3DA}" type="datetimeFigureOut">
              <a:rPr lang="en-US" smtClean="0"/>
              <a:pPr/>
              <a:t>2/26/10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1B0A-7649-4542-BD40-B9AE161243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AF93-9175-F54E-A94C-910E1B2BD3DA}" type="datetimeFigureOut">
              <a:rPr lang="en-US" smtClean="0"/>
              <a:pPr/>
              <a:t>2/26/10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1B0A-7649-4542-BD40-B9AE161243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AF93-9175-F54E-A94C-910E1B2BD3DA}" type="datetimeFigureOut">
              <a:rPr lang="en-US" smtClean="0"/>
              <a:pPr/>
              <a:t>2/26/10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1B0A-7649-4542-BD40-B9AE161243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AF93-9175-F54E-A94C-910E1B2BD3DA}" type="datetimeFigureOut">
              <a:rPr lang="en-US" smtClean="0"/>
              <a:pPr/>
              <a:t>2/26/10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1B0A-7649-4542-BD40-B9AE161243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AF93-9175-F54E-A94C-910E1B2BD3DA}" type="datetimeFigureOut">
              <a:rPr lang="en-US" smtClean="0"/>
              <a:pPr/>
              <a:t>2/26/10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1B0A-7649-4542-BD40-B9AE161243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AF93-9175-F54E-A94C-910E1B2BD3DA}" type="datetimeFigureOut">
              <a:rPr lang="en-US" smtClean="0"/>
              <a:pPr/>
              <a:t>2/26/10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1B0A-7649-4542-BD40-B9AE161243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AF93-9175-F54E-A94C-910E1B2BD3DA}" type="datetimeFigureOut">
              <a:rPr lang="en-US" smtClean="0"/>
              <a:pPr/>
              <a:t>2/26/10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1B0A-7649-4542-BD40-B9AE161243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AF93-9175-F54E-A94C-910E1B2BD3DA}" type="datetimeFigureOut">
              <a:rPr lang="en-US" smtClean="0"/>
              <a:pPr/>
              <a:t>2/26/10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1B0A-7649-4542-BD40-B9AE161243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AF93-9175-F54E-A94C-910E1B2BD3DA}" type="datetimeFigureOut">
              <a:rPr lang="en-US" smtClean="0"/>
              <a:pPr/>
              <a:t>2/26/10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1B0A-7649-4542-BD40-B9AE161243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AF93-9175-F54E-A94C-910E1B2BD3DA}" type="datetimeFigureOut">
              <a:rPr lang="en-US" smtClean="0"/>
              <a:pPr/>
              <a:t>2/26/10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1B0A-7649-4542-BD40-B9AE161243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FAF93-9175-F54E-A94C-910E1B2BD3DA}" type="datetimeFigureOut">
              <a:rPr lang="en-US" smtClean="0"/>
              <a:pPr/>
              <a:t>2/26/10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B1B0A-7649-4542-BD40-B9AE161243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martinlutherking.org/" TargetMode="External"/><Relationship Id="rId3" Type="http://schemas.openxmlformats.org/officeDocument/2006/relationships/image" Target="../media/image2.jpeg"/><Relationship Id="rId5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hatestarbucks.com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3" Type="http://schemas.openxmlformats.org/officeDocument/2006/relationships/hyperlink" Target="http://www.altavista.com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375791"/>
            <a:ext cx="6227185" cy="10772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Evaluating Web Sites</a:t>
            </a:r>
          </a:p>
          <a:p>
            <a:r>
              <a:rPr lang="en-US" sz="3200" dirty="0" smtClean="0"/>
              <a:t>The 5 W’s (and 1H) of Cyberspace  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92373" y="1752600"/>
            <a:ext cx="8870262" cy="4832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• Journalists use a set of five questions for getting the full </a:t>
            </a:r>
          </a:p>
          <a:p>
            <a:r>
              <a:rPr lang="en-US" sz="2800" dirty="0" smtClean="0"/>
              <a:t>	story</a:t>
            </a:r>
          </a:p>
          <a:p>
            <a:r>
              <a:rPr lang="en-US" sz="2800" dirty="0" smtClean="0"/>
              <a:t>• These questions can be applied in cyberspace to identify</a:t>
            </a:r>
          </a:p>
          <a:p>
            <a:r>
              <a:rPr lang="en-US" sz="2800" dirty="0" smtClean="0"/>
              <a:t>	credible online information sources</a:t>
            </a:r>
          </a:p>
          <a:p>
            <a:r>
              <a:rPr lang="en-US" sz="2800" dirty="0" smtClean="0"/>
              <a:t>- WHO?</a:t>
            </a:r>
          </a:p>
          <a:p>
            <a:r>
              <a:rPr lang="en-US" sz="2800" dirty="0" smtClean="0"/>
              <a:t>- WHAT? </a:t>
            </a:r>
          </a:p>
          <a:p>
            <a:r>
              <a:rPr lang="en-US" sz="2800" dirty="0" smtClean="0"/>
              <a:t>- WHEN?</a:t>
            </a:r>
          </a:p>
          <a:p>
            <a:pPr>
              <a:buFontTx/>
              <a:buChar char="-"/>
            </a:pPr>
            <a:r>
              <a:rPr lang="en-US" sz="2800" dirty="0" smtClean="0"/>
              <a:t>WHERE?</a:t>
            </a:r>
          </a:p>
          <a:p>
            <a:pPr>
              <a:buFontTx/>
              <a:buChar char="-"/>
            </a:pPr>
            <a:r>
              <a:rPr lang="en-US" sz="2800" dirty="0" smtClean="0"/>
              <a:t> WHY?</a:t>
            </a:r>
          </a:p>
          <a:p>
            <a:r>
              <a:rPr lang="en-US" sz="2800" dirty="0" smtClean="0"/>
              <a:t>- HOW?</a:t>
            </a:r>
          </a:p>
          <a:p>
            <a:endParaRPr lang="en-US" sz="2800" dirty="0"/>
          </a:p>
        </p:txBody>
      </p:sp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3505200"/>
            <a:ext cx="2036185" cy="3018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8107"/>
            <a:ext cx="8593268" cy="483209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b="1" dirty="0" smtClean="0">
                <a:hlinkClick r:id="rId2"/>
              </a:rPr>
              <a:t>Authority</a:t>
            </a:r>
            <a:r>
              <a:rPr lang="en-US" sz="2800" b="1" dirty="0">
                <a:hlinkClick r:id="rId2"/>
              </a:rPr>
              <a:t>-</a:t>
            </a:r>
            <a:r>
              <a:rPr lang="en-US" sz="2800" b="1" dirty="0" smtClean="0">
                <a:hlinkClick r:id="rId2"/>
              </a:rPr>
              <a:t> </a:t>
            </a:r>
            <a:r>
              <a:rPr lang="en-US" sz="2800" b="1" dirty="0" smtClean="0"/>
              <a:t>Who is the source of the info? </a:t>
            </a:r>
            <a:endParaRPr lang="en-US" sz="2800" dirty="0" smtClean="0"/>
          </a:p>
          <a:p>
            <a:r>
              <a:rPr lang="en-US" sz="2800" b="1" dirty="0"/>
              <a:t>	• </a:t>
            </a:r>
            <a:r>
              <a:rPr lang="en-US" sz="2800" dirty="0"/>
              <a:t>Author or sponsor of the site. </a:t>
            </a:r>
          </a:p>
          <a:p>
            <a:r>
              <a:rPr lang="en-US" sz="2800" b="1" dirty="0"/>
              <a:t>	• </a:t>
            </a:r>
            <a:r>
              <a:rPr lang="en-US" sz="2800" dirty="0"/>
              <a:t>Qualifications and reputation of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	source</a:t>
            </a:r>
            <a:r>
              <a:rPr lang="en-US" sz="2800" dirty="0"/>
              <a:t>/author.</a:t>
            </a:r>
          </a:p>
          <a:p>
            <a:r>
              <a:rPr lang="en-US" sz="2800" b="1" dirty="0"/>
              <a:t>Questions to ask:</a:t>
            </a:r>
            <a:endParaRPr lang="en-US" sz="2800" dirty="0"/>
          </a:p>
          <a:p>
            <a:r>
              <a:rPr lang="en-US" sz="2800" b="1" dirty="0"/>
              <a:t>		</a:t>
            </a:r>
            <a:r>
              <a:rPr lang="en-US" sz="2800" dirty="0"/>
              <a:t>Is there an </a:t>
            </a:r>
            <a:r>
              <a:rPr lang="en-US" sz="2800" dirty="0" smtClean="0"/>
              <a:t>author? (look </a:t>
            </a:r>
            <a:r>
              <a:rPr lang="en-US" sz="2800" dirty="0"/>
              <a:t>for header or footer </a:t>
            </a:r>
          </a:p>
          <a:p>
            <a:r>
              <a:rPr lang="en-US" sz="2800" dirty="0"/>
              <a:t>		stating authorship or an email, postal  </a:t>
            </a:r>
            <a:r>
              <a:rPr lang="en-US" sz="2800" dirty="0" smtClean="0"/>
              <a:t>address)</a:t>
            </a:r>
          </a:p>
          <a:p>
            <a:r>
              <a:rPr lang="en-US" sz="2800" dirty="0"/>
              <a:t>		Are the authors credentials listed?</a:t>
            </a:r>
          </a:p>
          <a:p>
            <a:r>
              <a:rPr lang="en-US" sz="2800" dirty="0"/>
              <a:t>	     What information can you find about the author?</a:t>
            </a:r>
          </a:p>
          <a:p>
            <a:r>
              <a:rPr lang="en-US" sz="2800" dirty="0"/>
              <a:t>		Who is the sponsor? Is there an “ about “ link?</a:t>
            </a:r>
            <a:endParaRPr lang="en-US" sz="2800" dirty="0" smtClean="0"/>
          </a:p>
          <a:p>
            <a:r>
              <a:rPr lang="en-US" sz="2800" dirty="0" smtClean="0"/>
              <a:t>  </a:t>
            </a:r>
            <a:endParaRPr lang="en-US" sz="2800" dirty="0"/>
          </a:p>
        </p:txBody>
      </p:sp>
      <p:pic>
        <p:nvPicPr>
          <p:cNvPr id="3" name="Picture 2" descr="images-7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67300"/>
            <a:ext cx="1790700" cy="1790700"/>
          </a:xfrm>
          <a:prstGeom prst="rect">
            <a:avLst/>
          </a:prstGeom>
        </p:spPr>
      </p:pic>
      <p:pic>
        <p:nvPicPr>
          <p:cNvPr id="4" name="Picture 3" descr="images-8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00" y="4953000"/>
            <a:ext cx="2667000" cy="1905000"/>
          </a:xfrm>
          <a:prstGeom prst="rect">
            <a:avLst/>
          </a:prstGeom>
        </p:spPr>
      </p:pic>
      <p:pic>
        <p:nvPicPr>
          <p:cNvPr id="5" name="Picture 4" descr="images-9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9000" y="-1"/>
            <a:ext cx="1905000" cy="2427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3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57200"/>
            <a:ext cx="9326442" cy="6986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                                         Accuracy-What?</a:t>
            </a:r>
            <a:endParaRPr lang="en-US" sz="2800" dirty="0" smtClean="0"/>
          </a:p>
          <a:p>
            <a:r>
              <a:rPr lang="en-US" sz="2800" b="1" dirty="0"/>
              <a:t>• </a:t>
            </a:r>
            <a:r>
              <a:rPr lang="en-US" sz="2800" dirty="0"/>
              <a:t>reliable and error free information</a:t>
            </a:r>
          </a:p>
          <a:p>
            <a:r>
              <a:rPr lang="en-US" sz="2800" dirty="0"/>
              <a:t>• conformity to fact</a:t>
            </a:r>
          </a:p>
          <a:p>
            <a:r>
              <a:rPr lang="en-US" sz="2800" dirty="0"/>
              <a:t>• precision, exactness</a:t>
            </a:r>
          </a:p>
          <a:p>
            <a:r>
              <a:rPr lang="en-US" sz="2800" b="1" dirty="0"/>
              <a:t> </a:t>
            </a:r>
            <a:endParaRPr lang="en-US" sz="2800" dirty="0"/>
          </a:p>
          <a:p>
            <a:r>
              <a:rPr lang="en-US" sz="2800" b="1" dirty="0"/>
              <a:t>Questions to ask:</a:t>
            </a:r>
            <a:endParaRPr lang="en-US" sz="2800" dirty="0"/>
          </a:p>
          <a:p>
            <a:r>
              <a:rPr lang="en-US" sz="2800" b="1" dirty="0" smtClean="0"/>
              <a:t>	</a:t>
            </a:r>
            <a:r>
              <a:rPr lang="en-US" sz="2800" dirty="0"/>
              <a:t>A</a:t>
            </a:r>
            <a:r>
              <a:rPr lang="en-US" sz="2800" dirty="0" smtClean="0"/>
              <a:t>re </a:t>
            </a:r>
            <a:r>
              <a:rPr lang="en-US" sz="2800" dirty="0"/>
              <a:t>there typographical errors, spelling mistakes, 	</a:t>
            </a:r>
            <a:r>
              <a:rPr lang="en-US" sz="2800" dirty="0" smtClean="0"/>
              <a:t>	</a:t>
            </a:r>
          </a:p>
          <a:p>
            <a:r>
              <a:rPr lang="en-US" sz="2800" dirty="0" smtClean="0"/>
              <a:t>     credentials </a:t>
            </a:r>
            <a:r>
              <a:rPr lang="en-US" sz="2800" dirty="0"/>
              <a:t>of the info. provided?</a:t>
            </a:r>
          </a:p>
          <a:p>
            <a:r>
              <a:rPr lang="en-US" sz="2800" dirty="0" smtClean="0"/>
              <a:t>	Can </a:t>
            </a:r>
            <a:r>
              <a:rPr lang="en-US" sz="2800" dirty="0"/>
              <a:t>you get to a home page, and find out who edits 	</a:t>
            </a:r>
            <a:r>
              <a:rPr lang="en-US" sz="2800" dirty="0" smtClean="0"/>
              <a:t>	</a:t>
            </a:r>
          </a:p>
          <a:p>
            <a:r>
              <a:rPr lang="en-US" sz="2800" dirty="0" smtClean="0"/>
              <a:t>      the </a:t>
            </a:r>
            <a:r>
              <a:rPr lang="en-US" sz="2800" dirty="0"/>
              <a:t>page?</a:t>
            </a:r>
          </a:p>
          <a:p>
            <a:r>
              <a:rPr lang="en-US" sz="2800" dirty="0" smtClean="0"/>
              <a:t>	Can </a:t>
            </a:r>
            <a:r>
              <a:rPr lang="en-US" sz="2800" dirty="0"/>
              <a:t>you cross check this info with a reliable source</a:t>
            </a:r>
            <a:r>
              <a:rPr lang="en-US" sz="2800" dirty="0" smtClean="0"/>
              <a:t>?</a:t>
            </a:r>
          </a:p>
          <a:p>
            <a:r>
              <a:rPr lang="en-US" sz="2800" dirty="0" smtClean="0"/>
              <a:t>	Is the information well written and easy to understand?</a:t>
            </a:r>
          </a:p>
          <a:p>
            <a:r>
              <a:rPr lang="en-US" sz="2800" dirty="0" smtClean="0"/>
              <a:t>	Does the web site offer links to other resources?</a:t>
            </a:r>
          </a:p>
          <a:p>
            <a:r>
              <a:rPr lang="en-US" sz="2800" dirty="0" smtClean="0"/>
              <a:t>	What is the copyright status of material found on site?</a:t>
            </a:r>
          </a:p>
          <a:p>
            <a:r>
              <a:rPr lang="en-US" sz="2800" b="1" dirty="0"/>
              <a:t> </a:t>
            </a:r>
            <a:endParaRPr lang="en-US" sz="2800" dirty="0"/>
          </a:p>
          <a:p>
            <a:endParaRPr lang="en-US" sz="2800" dirty="0"/>
          </a:p>
        </p:txBody>
      </p:sp>
      <p:pic>
        <p:nvPicPr>
          <p:cNvPr id="3" name="Picture 2" descr="images-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1066800"/>
            <a:ext cx="3048000" cy="2092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3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9367" y="990600"/>
            <a:ext cx="8129174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hlinkClick r:id="rId2"/>
              </a:rPr>
              <a:t> Objectivity</a:t>
            </a:r>
            <a:r>
              <a:rPr lang="en-US" sz="2800" b="1" dirty="0" smtClean="0"/>
              <a:t> What are you getting?</a:t>
            </a:r>
            <a:endParaRPr lang="en-US" sz="2800" dirty="0" smtClean="0"/>
          </a:p>
          <a:p>
            <a:r>
              <a:rPr lang="en-US" sz="2800" b="1" dirty="0"/>
              <a:t>• </a:t>
            </a:r>
            <a:r>
              <a:rPr lang="en-US" sz="2800" dirty="0"/>
              <a:t>judgment based on observable phenomena and    </a:t>
            </a:r>
            <a:r>
              <a:rPr lang="en-US" sz="2800" dirty="0" smtClean="0"/>
              <a:t>	</a:t>
            </a:r>
          </a:p>
          <a:p>
            <a:r>
              <a:rPr lang="en-US" sz="2800" dirty="0" smtClean="0"/>
              <a:t> </a:t>
            </a:r>
            <a:r>
              <a:rPr lang="en-US" sz="2800" dirty="0"/>
              <a:t>uninfluenced by emotions or personal prejudices</a:t>
            </a:r>
          </a:p>
          <a:p>
            <a:r>
              <a:rPr lang="en-US" sz="2800" b="1" dirty="0"/>
              <a:t> </a:t>
            </a:r>
            <a:endParaRPr lang="en-US" sz="2800" dirty="0"/>
          </a:p>
          <a:p>
            <a:r>
              <a:rPr lang="en-US" sz="2800" b="1" dirty="0"/>
              <a:t>Questions to </a:t>
            </a:r>
            <a:r>
              <a:rPr lang="en-US" sz="2800" b="1" dirty="0" smtClean="0"/>
              <a:t>ask:</a:t>
            </a:r>
            <a:endParaRPr lang="en-US" sz="2800" dirty="0" smtClean="0"/>
          </a:p>
          <a:p>
            <a:r>
              <a:rPr lang="en-US" sz="2800" b="1" dirty="0" smtClean="0"/>
              <a:t>	</a:t>
            </a:r>
            <a:r>
              <a:rPr lang="en-US" sz="2800" dirty="0"/>
              <a:t>D</a:t>
            </a:r>
            <a:r>
              <a:rPr lang="en-US" sz="2800" dirty="0" smtClean="0"/>
              <a:t>oes </a:t>
            </a:r>
            <a:r>
              <a:rPr lang="en-US" sz="2800" dirty="0"/>
              <a:t>the info show a minimum of bias</a:t>
            </a:r>
            <a:r>
              <a:rPr lang="en-US" sz="2800" dirty="0" smtClean="0"/>
              <a:t>?</a:t>
            </a:r>
          </a:p>
          <a:p>
            <a:r>
              <a:rPr lang="en-US" sz="2800" dirty="0" smtClean="0"/>
              <a:t>	Does the site rely on loaded or broad language?</a:t>
            </a:r>
          </a:p>
          <a:p>
            <a:r>
              <a:rPr lang="en-US" sz="2800" dirty="0" smtClean="0"/>
              <a:t>	Is </a:t>
            </a:r>
            <a:r>
              <a:rPr lang="en-US" sz="2800" dirty="0"/>
              <a:t>the page designed to sway opinion?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     Look </a:t>
            </a:r>
            <a:r>
              <a:rPr lang="en-US" sz="2800" dirty="0"/>
              <a:t>at the</a:t>
            </a:r>
            <a:r>
              <a:rPr lang="en-US" sz="2800" dirty="0" smtClean="0"/>
              <a:t> “</a:t>
            </a:r>
            <a:r>
              <a:rPr lang="en-US" sz="2800" dirty="0"/>
              <a:t>about” section of the site</a:t>
            </a:r>
          </a:p>
          <a:p>
            <a:r>
              <a:rPr lang="en-US" sz="2800" dirty="0" smtClean="0"/>
              <a:t>	Is </a:t>
            </a:r>
            <a:r>
              <a:rPr lang="en-US" sz="2800" dirty="0"/>
              <a:t>there any advertising on this page</a:t>
            </a:r>
            <a:r>
              <a:rPr lang="en-US" sz="2800" dirty="0" smtClean="0"/>
              <a:t>?</a:t>
            </a:r>
          </a:p>
          <a:p>
            <a:r>
              <a:rPr lang="en-US" sz="2800" dirty="0" smtClean="0"/>
              <a:t>	Is emotion used as a means of persuasion?</a:t>
            </a:r>
          </a:p>
          <a:p>
            <a:r>
              <a:rPr lang="en-US" sz="2800" dirty="0" smtClean="0"/>
              <a:t>	Are there links to other or alternative viewpoints? </a:t>
            </a:r>
            <a:endParaRPr lang="en-US" sz="2800" dirty="0"/>
          </a:p>
          <a:p>
            <a:r>
              <a:rPr lang="en-US" sz="2800" b="1" dirty="0"/>
              <a:t> </a:t>
            </a:r>
            <a:endParaRPr lang="en-US" sz="2800" dirty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143000"/>
            <a:ext cx="8346205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  Currency- When was the site created?</a:t>
            </a:r>
          </a:p>
          <a:p>
            <a:endParaRPr lang="en-US" sz="2800" dirty="0" smtClean="0"/>
          </a:p>
          <a:p>
            <a:r>
              <a:rPr lang="en-US" sz="2800" dirty="0"/>
              <a:t>• belonging to the present time, being in progress now</a:t>
            </a:r>
            <a:r>
              <a:rPr lang="en-US" sz="2800" dirty="0" smtClean="0"/>
              <a:t>,</a:t>
            </a:r>
          </a:p>
          <a:p>
            <a:r>
              <a:rPr lang="en-US" sz="2800" dirty="0" smtClean="0"/>
              <a:t>   </a:t>
            </a:r>
            <a:r>
              <a:rPr lang="en-US" sz="2800" dirty="0"/>
              <a:t>current</a:t>
            </a:r>
          </a:p>
          <a:p>
            <a:r>
              <a:rPr lang="en-US" sz="2800" b="1" dirty="0"/>
              <a:t> </a:t>
            </a:r>
            <a:endParaRPr lang="en-US" sz="2800" dirty="0"/>
          </a:p>
          <a:p>
            <a:r>
              <a:rPr lang="en-US" sz="2800" b="1" dirty="0"/>
              <a:t>Questions to </a:t>
            </a:r>
            <a:r>
              <a:rPr lang="en-US" sz="2800" b="1" dirty="0" smtClean="0"/>
              <a:t>ask:</a:t>
            </a:r>
            <a:endParaRPr lang="en-US" sz="2800" dirty="0" smtClean="0"/>
          </a:p>
          <a:p>
            <a:r>
              <a:rPr lang="en-US" sz="2800" b="1" dirty="0" smtClean="0"/>
              <a:t>	</a:t>
            </a:r>
            <a:r>
              <a:rPr lang="en-US" sz="2800" dirty="0"/>
              <a:t>I</a:t>
            </a:r>
            <a:r>
              <a:rPr lang="en-US" sz="2800" dirty="0" smtClean="0"/>
              <a:t>s </a:t>
            </a:r>
            <a:r>
              <a:rPr lang="en-US" sz="2800" dirty="0"/>
              <a:t>the page dated? When was the last update?</a:t>
            </a:r>
          </a:p>
          <a:p>
            <a:r>
              <a:rPr lang="en-US" sz="2800" dirty="0"/>
              <a:t>	How current are the links? </a:t>
            </a:r>
          </a:p>
          <a:p>
            <a:r>
              <a:rPr lang="en-US" sz="2800" b="1" dirty="0"/>
              <a:t> </a:t>
            </a:r>
            <a:endParaRPr lang="en-US" sz="2800" dirty="0"/>
          </a:p>
          <a:p>
            <a:endParaRPr lang="en-US" sz="2800" dirty="0"/>
          </a:p>
        </p:txBody>
      </p:sp>
      <p:pic>
        <p:nvPicPr>
          <p:cNvPr id="3" name="Picture 2" descr="images-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3205" y="4509769"/>
            <a:ext cx="2565400" cy="20688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457200"/>
            <a:ext cx="9063123" cy="65556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Where?</a:t>
            </a:r>
          </a:p>
          <a:p>
            <a:r>
              <a:rPr lang="en-US" sz="2800" b="1" dirty="0" smtClean="0"/>
              <a:t>Study the URL = </a:t>
            </a:r>
            <a:r>
              <a:rPr lang="en-US" sz="2800" dirty="0" smtClean="0"/>
              <a:t>uniform resource locator </a:t>
            </a:r>
          </a:p>
          <a:p>
            <a:r>
              <a:rPr lang="en-US" sz="2800" b="1" dirty="0" smtClean="0"/>
              <a:t>	</a:t>
            </a:r>
            <a:r>
              <a:rPr lang="en-US" sz="2800" dirty="0" smtClean="0"/>
              <a:t>URLs help identify the source and/or sponsor</a:t>
            </a:r>
          </a:p>
          <a:p>
            <a:r>
              <a:rPr lang="en-US" sz="2800" dirty="0" smtClean="0"/>
              <a:t>The organization behind the website will help determine </a:t>
            </a:r>
          </a:p>
          <a:p>
            <a:r>
              <a:rPr lang="en-US" sz="2800" dirty="0" smtClean="0"/>
              <a:t>the site’s credibility</a:t>
            </a:r>
          </a:p>
          <a:p>
            <a:r>
              <a:rPr lang="en-US" sz="2800" dirty="0" smtClean="0"/>
              <a:t> </a:t>
            </a:r>
          </a:p>
          <a:p>
            <a:r>
              <a:rPr lang="en-US" sz="2800" dirty="0" smtClean="0"/>
              <a:t>non </a:t>
            </a:r>
            <a:r>
              <a:rPr lang="en-US" sz="2800" dirty="0" err="1" smtClean="0"/>
              <a:t>gov’t</a:t>
            </a:r>
            <a:r>
              <a:rPr lang="en-US" sz="2800" dirty="0" smtClean="0"/>
              <a:t> and / or professional organizations </a:t>
            </a:r>
            <a:r>
              <a:rPr lang="en-US" sz="2800" b="1" dirty="0" smtClean="0"/>
              <a:t>=org</a:t>
            </a:r>
            <a:endParaRPr lang="en-US" sz="2800" dirty="0" smtClean="0"/>
          </a:p>
          <a:p>
            <a:r>
              <a:rPr lang="en-US" sz="2800" dirty="0" smtClean="0"/>
              <a:t>governmental web pages </a:t>
            </a:r>
            <a:r>
              <a:rPr lang="en-US" sz="2800" b="1" dirty="0" smtClean="0"/>
              <a:t>=</a:t>
            </a:r>
            <a:r>
              <a:rPr lang="en-US" sz="2800" b="1" dirty="0" err="1" smtClean="0"/>
              <a:t>gov</a:t>
            </a:r>
            <a:endParaRPr lang="en-US" sz="2800" dirty="0" smtClean="0"/>
          </a:p>
          <a:p>
            <a:r>
              <a:rPr lang="en-US" sz="2800" dirty="0" smtClean="0"/>
              <a:t>corporate, business, for profit web pages </a:t>
            </a:r>
            <a:r>
              <a:rPr lang="en-US" sz="2800" b="1" dirty="0" smtClean="0"/>
              <a:t>=com</a:t>
            </a:r>
            <a:endParaRPr lang="en-US" sz="2800" dirty="0" smtClean="0"/>
          </a:p>
          <a:p>
            <a:r>
              <a:rPr lang="en-US" sz="2800" dirty="0" smtClean="0"/>
              <a:t>educational institution web pages</a:t>
            </a:r>
            <a:r>
              <a:rPr lang="en-US" sz="2800" b="1" dirty="0" smtClean="0"/>
              <a:t>= </a:t>
            </a:r>
            <a:r>
              <a:rPr lang="en-US" sz="2800" b="1" dirty="0" err="1" smtClean="0"/>
              <a:t>edu</a:t>
            </a:r>
            <a:endParaRPr lang="en-US" sz="2800" dirty="0" smtClean="0"/>
          </a:p>
          <a:p>
            <a:r>
              <a:rPr lang="en-US" sz="2800" b="1" dirty="0" smtClean="0"/>
              <a:t> </a:t>
            </a:r>
            <a:endParaRPr lang="en-US" sz="2800" dirty="0" smtClean="0"/>
          </a:p>
          <a:p>
            <a:r>
              <a:rPr lang="en-US" sz="2800" dirty="0" smtClean="0"/>
              <a:t>There are always exceptions check the page for</a:t>
            </a:r>
          </a:p>
          <a:p>
            <a:r>
              <a:rPr lang="en-US" sz="2800" dirty="0" smtClean="0"/>
              <a:t> additional clues, at bottom or top of page or </a:t>
            </a:r>
          </a:p>
          <a:p>
            <a:r>
              <a:rPr lang="en-US" sz="2800" dirty="0" smtClean="0"/>
              <a:t>through a link.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295400"/>
            <a:ext cx="8442986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                      Coverage- Why are you at this site?</a:t>
            </a:r>
            <a:endParaRPr lang="en-US" sz="2800" dirty="0" smtClean="0"/>
          </a:p>
          <a:p>
            <a:r>
              <a:rPr lang="en-US" sz="2800" b="1" dirty="0"/>
              <a:t>• </a:t>
            </a:r>
            <a:r>
              <a:rPr lang="en-US" sz="2800" dirty="0"/>
              <a:t>the extent or degree to which something is observed </a:t>
            </a:r>
            <a:r>
              <a:rPr lang="en-US" sz="2800" dirty="0" smtClean="0"/>
              <a:t>,</a:t>
            </a:r>
          </a:p>
          <a:p>
            <a:r>
              <a:rPr lang="en-US" sz="2800" dirty="0" smtClean="0"/>
              <a:t> </a:t>
            </a:r>
            <a:r>
              <a:rPr lang="en-US" sz="2800" dirty="0"/>
              <a:t>analyzed, and reported</a:t>
            </a:r>
          </a:p>
          <a:p>
            <a:r>
              <a:rPr lang="en-US" sz="2800" dirty="0"/>
              <a:t> </a:t>
            </a:r>
          </a:p>
          <a:p>
            <a:r>
              <a:rPr lang="en-US" sz="2800" b="1" dirty="0"/>
              <a:t>Questions to ask </a:t>
            </a:r>
            <a:r>
              <a:rPr lang="en-US" sz="2800" b="1" dirty="0" smtClean="0"/>
              <a:t>yourself:</a:t>
            </a:r>
            <a:endParaRPr lang="en-US" sz="2800" dirty="0" smtClean="0"/>
          </a:p>
          <a:p>
            <a:r>
              <a:rPr lang="en-US" sz="2800" b="1" dirty="0" smtClean="0"/>
              <a:t>	</a:t>
            </a:r>
            <a:r>
              <a:rPr lang="en-US" sz="2800" dirty="0"/>
              <a:t>A</a:t>
            </a:r>
            <a:r>
              <a:rPr lang="en-US" sz="2800" dirty="0" smtClean="0"/>
              <a:t>re </a:t>
            </a:r>
            <a:r>
              <a:rPr lang="en-US" sz="2800" dirty="0"/>
              <a:t>there construction signs?</a:t>
            </a:r>
          </a:p>
          <a:p>
            <a:r>
              <a:rPr lang="en-US" sz="2800" dirty="0" smtClean="0"/>
              <a:t>	What </a:t>
            </a:r>
            <a:r>
              <a:rPr lang="en-US" sz="2800" dirty="0"/>
              <a:t>topics are </a:t>
            </a:r>
            <a:r>
              <a:rPr lang="en-US" sz="2800" dirty="0" smtClean="0"/>
              <a:t>covered?</a:t>
            </a:r>
          </a:p>
          <a:p>
            <a:r>
              <a:rPr lang="en-US" sz="2800" dirty="0" smtClean="0"/>
              <a:t>    </a:t>
            </a:r>
            <a:r>
              <a:rPr lang="en-US" sz="2800" dirty="0"/>
              <a:t>H</a:t>
            </a:r>
            <a:r>
              <a:rPr lang="en-US" sz="2800" dirty="0" smtClean="0"/>
              <a:t>ow </a:t>
            </a:r>
            <a:r>
              <a:rPr lang="en-US" sz="2800" dirty="0"/>
              <a:t>in depth is the material?</a:t>
            </a:r>
          </a:p>
          <a:p>
            <a:r>
              <a:rPr lang="en-US" sz="2800" dirty="0"/>
              <a:t>	( use a site map)</a:t>
            </a:r>
          </a:p>
          <a:p>
            <a:endParaRPr lang="en-US" sz="2800" dirty="0"/>
          </a:p>
        </p:txBody>
      </p:sp>
      <p:pic>
        <p:nvPicPr>
          <p:cNvPr id="3" name="Picture 2" descr="images-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3429000"/>
            <a:ext cx="2956586" cy="2956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990600"/>
            <a:ext cx="693481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Why are you at this site?</a:t>
            </a:r>
          </a:p>
          <a:p>
            <a:endParaRPr lang="en-US" sz="2800" b="1" dirty="0" smtClean="0"/>
          </a:p>
          <a:p>
            <a:r>
              <a:rPr lang="en-US" sz="2800" dirty="0" smtClean="0"/>
              <a:t>Is the online material useful for my purpose?</a:t>
            </a:r>
          </a:p>
          <a:p>
            <a:r>
              <a:rPr lang="en-US" sz="2800" dirty="0" smtClean="0"/>
              <a:t>Am I able to verify this information? 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pic>
        <p:nvPicPr>
          <p:cNvPr id="4" name="Picture 3" descr="images-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3175000"/>
            <a:ext cx="4801211" cy="320080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558224"/>
            <a:ext cx="553849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Times New Roman"/>
                <a:cs typeface="Times New Roman"/>
              </a:rPr>
              <a:t>How can you tell what’s what? </a:t>
            </a:r>
            <a:endParaRPr lang="en-US" sz="3200" b="1" dirty="0">
              <a:latin typeface="Times New Roman"/>
              <a:cs typeface="Times New Roman"/>
            </a:endParaRPr>
          </a:p>
        </p:txBody>
      </p:sp>
      <p:pic>
        <p:nvPicPr>
          <p:cNvPr id="3" name="Picture 2" descr="images-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3505200"/>
            <a:ext cx="2039007" cy="304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" y="2057400"/>
            <a:ext cx="730199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• Always be </a:t>
            </a:r>
            <a:r>
              <a:rPr lang="en-US" sz="2800" dirty="0" smtClean="0"/>
              <a:t>skeptical </a:t>
            </a:r>
            <a:r>
              <a:rPr lang="en-US" sz="2800" dirty="0" smtClean="0"/>
              <a:t>of information on the net</a:t>
            </a:r>
          </a:p>
          <a:p>
            <a:r>
              <a:rPr lang="en-US" sz="2800" dirty="0" smtClean="0"/>
              <a:t>• Apply the 5 W’s to every website</a:t>
            </a:r>
          </a:p>
          <a:p>
            <a:r>
              <a:rPr lang="en-US" sz="2800" dirty="0" smtClean="0"/>
              <a:t>• Double check your sources</a:t>
            </a:r>
          </a:p>
          <a:p>
            <a:r>
              <a:rPr lang="en-US" sz="2800" dirty="0" smtClean="0"/>
              <a:t>• Use </a:t>
            </a:r>
            <a:r>
              <a:rPr lang="en-US" sz="2800" dirty="0" smtClean="0">
                <a:hlinkClick r:id="rId3"/>
              </a:rPr>
              <a:t>www.altavista.com</a:t>
            </a:r>
            <a:r>
              <a:rPr lang="en-US" sz="2800" dirty="0" smtClean="0"/>
              <a:t> to see who</a:t>
            </a:r>
          </a:p>
          <a:p>
            <a:r>
              <a:rPr lang="en-US" sz="2800" dirty="0" smtClean="0"/>
              <a:t>   links to the site you want to use.</a:t>
            </a:r>
          </a:p>
          <a:p>
            <a:r>
              <a:rPr lang="en-US" sz="2800" dirty="0" smtClean="0"/>
              <a:t>  Type in link: and the </a:t>
            </a:r>
            <a:r>
              <a:rPr lang="en-US" sz="2800" dirty="0" err="1" smtClean="0"/>
              <a:t>url</a:t>
            </a:r>
            <a:r>
              <a:rPr lang="en-US" sz="2800" dirty="0" smtClean="0"/>
              <a:t> of the site. 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636</Words>
  <Application>Microsoft Macintosh PowerPoint</Application>
  <PresentationFormat>On-screen Show (4:3)</PresentationFormat>
  <Paragraphs>94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Township High School District #214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BGHS</dc:creator>
  <cp:lastModifiedBy>Buffalo Grove High School</cp:lastModifiedBy>
  <cp:revision>20</cp:revision>
  <dcterms:created xsi:type="dcterms:W3CDTF">2010-02-26T16:26:02Z</dcterms:created>
  <dcterms:modified xsi:type="dcterms:W3CDTF">2010-02-26T16:28:46Z</dcterms:modified>
</cp:coreProperties>
</file>